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61" r:id="rId5"/>
    <p:sldId id="259" r:id="rId6"/>
    <p:sldId id="262" r:id="rId7"/>
    <p:sldId id="263" r:id="rId8"/>
    <p:sldId id="264" r:id="rId9"/>
    <p:sldId id="260" r:id="rId10"/>
    <p:sldId id="265" r:id="rId11"/>
    <p:sldId id="266" r:id="rId12"/>
    <p:sldId id="267" r:id="rId13"/>
    <p:sldId id="272" r:id="rId14"/>
    <p:sldId id="268" r:id="rId15"/>
    <p:sldId id="269" r:id="rId16"/>
    <p:sldId id="270" r:id="rId17"/>
    <p:sldId id="273" r:id="rId18"/>
    <p:sldId id="271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96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1/11/11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1/11/11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1/11/11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1/11/11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1/11/11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1/11/11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AB9C3100-36C8-684C-93A3-E8A36DFE48EB}" type="datetimeFigureOut">
              <a:rPr lang="en-US" smtClean="0"/>
              <a:pPr/>
              <a:t>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CCT356: Online Advertising and Marketing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Class</a:t>
            </a:r>
            <a:r>
              <a:rPr lang="en-US" dirty="0" smtClean="0"/>
              <a:t> 2: Email Marketing/</a:t>
            </a:r>
            <a:r>
              <a:rPr lang="en-US" smtClean="0"/>
              <a:t>Online Advertising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Considerations in Sending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IPs</a:t>
            </a:r>
            <a:r>
              <a:rPr lang="en-US" dirty="0" smtClean="0"/>
              <a:t> get targeted as likely spam sources – don’t get yourself on the list, and definitely don’t use Hotmail or other determined sources of spam</a:t>
            </a:r>
          </a:p>
          <a:p>
            <a:r>
              <a:rPr lang="en-US" dirty="0" smtClean="0"/>
              <a:t>Be reasonable in traffic - stick to promises </a:t>
            </a:r>
          </a:p>
          <a:p>
            <a:r>
              <a:rPr lang="en-US" dirty="0" smtClean="0"/>
              <a:t>Database cleansing – emails change – bounced emails should be cleansed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Advertising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Another classic technique, very similar principles to traditional ads</a:t>
            </a:r>
          </a:p>
          <a:p>
            <a:r>
              <a:rPr lang="en-US" dirty="0" smtClean="0"/>
              <a:t>Ads:</a:t>
            </a:r>
          </a:p>
          <a:p>
            <a:r>
              <a:rPr lang="en-US" dirty="0" smtClean="0"/>
              <a:t>Build brand awareness</a:t>
            </a:r>
          </a:p>
          <a:p>
            <a:r>
              <a:rPr lang="en-US" dirty="0" smtClean="0"/>
              <a:t>Create/stoke consumer demand</a:t>
            </a:r>
          </a:p>
          <a:p>
            <a:r>
              <a:rPr lang="en-US" dirty="0" smtClean="0"/>
              <a:t>Inform potential customers of products/services</a:t>
            </a:r>
          </a:p>
          <a:p>
            <a:r>
              <a:rPr lang="en-US" dirty="0" smtClean="0"/>
              <a:t>Spur action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Ads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Interstitial</a:t>
            </a:r>
          </a:p>
          <a:p>
            <a:r>
              <a:rPr lang="en-US" dirty="0" smtClean="0"/>
              <a:t>Pop up/under</a:t>
            </a:r>
          </a:p>
          <a:p>
            <a:r>
              <a:rPr lang="en-US" dirty="0" err="1" smtClean="0"/>
              <a:t>Mashups</a:t>
            </a:r>
            <a:r>
              <a:rPr lang="en-US" dirty="0" smtClean="0"/>
              <a:t> (e.g., Google Map ads)</a:t>
            </a:r>
          </a:p>
          <a:p>
            <a:r>
              <a:rPr lang="en-US" dirty="0" smtClean="0"/>
              <a:t>Floating</a:t>
            </a:r>
          </a:p>
          <a:p>
            <a:r>
              <a:rPr lang="en-US" dirty="0" smtClean="0"/>
              <a:t>Interactive (Flash/HTML5 based)</a:t>
            </a:r>
          </a:p>
          <a:p>
            <a:r>
              <a:rPr lang="en-US" dirty="0" smtClean="0"/>
              <a:t>Wallpaper</a:t>
            </a:r>
          </a:p>
          <a:p>
            <a:r>
              <a:rPr lang="en-US" dirty="0" smtClean="0"/>
              <a:t>Banner/Tower (and their standard sizes)</a:t>
            </a:r>
          </a:p>
          <a:p>
            <a:r>
              <a:rPr lang="en-US" dirty="0" err="1" smtClean="0"/>
              <a:t>Facebook</a:t>
            </a:r>
            <a:endParaRPr lang="en-US" dirty="0" smtClean="0"/>
          </a:p>
          <a:p>
            <a:r>
              <a:rPr lang="en-US" dirty="0" smtClean="0"/>
              <a:t>Google </a:t>
            </a:r>
            <a:r>
              <a:rPr lang="en-US" dirty="0" err="1" smtClean="0"/>
              <a:t>Adwords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Ad Sizes</a:t>
            </a:r>
            <a:endParaRPr lang="en-US" dirty="0"/>
          </a:p>
        </p:txBody>
      </p:sp>
      <p:pic>
        <p:nvPicPr>
          <p:cNvPr id="4" name="Content Placeholder 3" descr="Skitch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 l="-8851" r="-8851"/>
          <a:stretch>
            <a:fillRect/>
          </a:stretch>
        </p:blipFill>
        <p:spPr>
          <a:xfrm>
            <a:off x="549276" y="1600200"/>
            <a:ext cx="8042275" cy="43434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Buying Ads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Cost per Impression (CPM – M = 1K)</a:t>
            </a:r>
          </a:p>
          <a:p>
            <a:r>
              <a:rPr lang="en-US" dirty="0" smtClean="0"/>
              <a:t>Cost per Click – not impression but </a:t>
            </a:r>
            <a:r>
              <a:rPr lang="en-US" dirty="0" err="1" smtClean="0"/>
              <a:t>clickthrough</a:t>
            </a:r>
            <a:endParaRPr lang="en-US" dirty="0" smtClean="0"/>
          </a:p>
          <a:p>
            <a:r>
              <a:rPr lang="en-US" dirty="0" smtClean="0"/>
              <a:t>Cost per Engagement – </a:t>
            </a:r>
            <a:r>
              <a:rPr lang="en-US" dirty="0" err="1" smtClean="0"/>
              <a:t>mouseover</a:t>
            </a:r>
            <a:r>
              <a:rPr lang="en-US" dirty="0" smtClean="0"/>
              <a:t>/interactivity</a:t>
            </a:r>
          </a:p>
          <a:p>
            <a:r>
              <a:rPr lang="en-US" dirty="0" smtClean="0"/>
              <a:t>Cost per Acquisition – e.g., successful transaction (e.g., sales, signup, etc.)</a:t>
            </a:r>
          </a:p>
          <a:p>
            <a:r>
              <a:rPr lang="en-US" dirty="0" smtClean="0"/>
              <a:t>Flat rate - $X a week/month/etc.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 servers/networks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online advertising matures, similar networks to traditional advertising emerge</a:t>
            </a:r>
          </a:p>
          <a:p>
            <a:r>
              <a:rPr lang="en-US" dirty="0" smtClean="0"/>
              <a:t>Centralized and professional storage, targeting based on behavior/location, tracking</a:t>
            </a:r>
          </a:p>
          <a:p>
            <a:r>
              <a:rPr lang="en-US" dirty="0" smtClean="0"/>
              <a:t>Control over frequency, display, exclusivity, sequence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with online ads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annoyance factor – especially with intrusive ad types – can be a branding nightmare</a:t>
            </a:r>
          </a:p>
          <a:p>
            <a:r>
              <a:rPr lang="en-US" dirty="0" smtClean="0"/>
              <a:t>Ad-blocking/scrubbing – especially pop-ups</a:t>
            </a:r>
          </a:p>
          <a:p>
            <a:r>
              <a:rPr lang="en-US" dirty="0" smtClean="0"/>
              <a:t>Incorrect contextual advertising – can be embarrassing</a:t>
            </a:r>
          </a:p>
          <a:p>
            <a:r>
              <a:rPr lang="en-US" dirty="0" smtClean="0"/>
              <a:t>Use of outside networks = bottlenecks (e.g., when web sites don’t load successfully due to outside network problems)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Case: </a:t>
            </a:r>
            <a:r>
              <a:rPr lang="en-US" dirty="0" err="1" smtClean="0"/>
              <a:t>Facebook</a:t>
            </a:r>
            <a:r>
              <a:rPr lang="en-US" dirty="0" smtClean="0"/>
              <a:t> Ads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Very limited space – 25 character title, 135 character body, 110 by 80 pixel size</a:t>
            </a:r>
          </a:p>
          <a:p>
            <a:r>
              <a:rPr lang="en-US" dirty="0" smtClean="0"/>
              <a:t>CPC (minimum $0.01 per click) or CPM ($0.02 per thousand) – advertiser choice</a:t>
            </a:r>
          </a:p>
          <a:p>
            <a:r>
              <a:rPr lang="en-US" dirty="0" smtClean="0"/>
              <a:t>Auction system – the more you bid, the more likely your ad runs</a:t>
            </a:r>
          </a:p>
          <a:p>
            <a:r>
              <a:rPr lang="en-US" dirty="0" smtClean="0"/>
              <a:t>Targeting by: location, age, birthday, relationship status, language, interests, education, connections</a:t>
            </a:r>
          </a:p>
          <a:p>
            <a:r>
              <a:rPr lang="en-US" dirty="0" smtClean="0"/>
              <a:t>Maximum bids controlled by daily and campaign budgets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one technique will work – part of an integrated campaign</a:t>
            </a:r>
          </a:p>
          <a:p>
            <a:r>
              <a:rPr lang="en-US" dirty="0" smtClean="0"/>
              <a:t>Conversation and building long relationships is key – more speaking with the audience vs. at them.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week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on financial models of advertising online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Marketing is about conversations…</a:t>
            </a:r>
            <a:endParaRPr lang="en-US" dirty="0"/>
          </a:p>
        </p:txBody>
      </p:sp>
      <p:pic>
        <p:nvPicPr>
          <p:cNvPr id="4" name="Picture 3" descr="sevenhe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68212" y="1453595"/>
            <a:ext cx="4178300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97648" y="5934670"/>
            <a:ext cx="81748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Carr, A. (2007).  Designing for Sustainable Conversations.  </a:t>
            </a:r>
            <a:r>
              <a:rPr lang="en-US" dirty="0" err="1" smtClean="0"/>
              <a:t>InteractionCamp</a:t>
            </a:r>
            <a:r>
              <a:rPr lang="en-US" dirty="0" smtClean="0"/>
              <a:t> 2007.http://www.slideshare.net/acarr/designing-sustainable-conversations-with-social-media-59204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Email Marketing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simplest kind of conversation – direct one-to-one or one-to many messaging</a:t>
            </a:r>
          </a:p>
          <a:p>
            <a:r>
              <a:rPr lang="en-US" dirty="0" smtClean="0"/>
              <a:t>Cost effectiveness – far more so than traditional direct mail</a:t>
            </a:r>
          </a:p>
          <a:p>
            <a:r>
              <a:rPr lang="en-US" dirty="0" smtClean="0"/>
              <a:t>Targeted – with right data about users, messaging can be pinpointed</a:t>
            </a:r>
          </a:p>
          <a:p>
            <a:r>
              <a:rPr lang="en-US" dirty="0" smtClean="0"/>
              <a:t>Customizable – form letters can integrate database records </a:t>
            </a:r>
          </a:p>
          <a:p>
            <a:r>
              <a:rPr lang="en-US" dirty="0" smtClean="0"/>
              <a:t>Measureable – smart execution leads to traceable results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email marketing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Transaction reporting</a:t>
            </a:r>
          </a:p>
          <a:p>
            <a:r>
              <a:rPr lang="en-US" dirty="0" smtClean="0"/>
              <a:t>Newsletters (retention strategy)</a:t>
            </a:r>
          </a:p>
          <a:p>
            <a:r>
              <a:rPr lang="en-US" dirty="0" smtClean="0"/>
              <a:t>Promotional emails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Spam, spam, spam…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 course, cheap has its drawbacks</a:t>
            </a:r>
          </a:p>
          <a:p>
            <a:r>
              <a:rPr lang="en-US" dirty="0" smtClean="0"/>
              <a:t>80-90% messages are unsolicited</a:t>
            </a:r>
          </a:p>
          <a:p>
            <a:r>
              <a:rPr lang="en-US" dirty="0" smtClean="0"/>
              <a:t>Many are filtered - sometimes aggressively and automatically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9094" y="4047339"/>
            <a:ext cx="3810000" cy="26797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Nine Steps</a:t>
            </a:r>
            <a:endParaRPr lang="en-US" dirty="0"/>
          </a:p>
        </p:txBody>
      </p:sp>
      <p:pic>
        <p:nvPicPr>
          <p:cNvPr id="5" name="Picture 4" descr="Quirk_full_textbook2.pdf (page 13 of 189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066" y="1474295"/>
            <a:ext cx="6762028" cy="521083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Strategic Planning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goal of the campaign?</a:t>
            </a:r>
          </a:p>
          <a:p>
            <a:r>
              <a:rPr lang="en-US" dirty="0" smtClean="0"/>
              <a:t>How will you measure success? (KPI)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Metadata about client – how much is too much?</a:t>
            </a:r>
          </a:p>
          <a:p>
            <a:r>
              <a:rPr lang="en-US" dirty="0" smtClean="0"/>
              <a:t>Should be opt-in, and easy to opt-out</a:t>
            </a:r>
          </a:p>
          <a:p>
            <a:r>
              <a:rPr lang="en-US" dirty="0" smtClean="0"/>
              <a:t>Clear information about how many emails will result – mitigate information overload</a:t>
            </a:r>
          </a:p>
          <a:p>
            <a:r>
              <a:rPr lang="en-US" dirty="0" smtClean="0"/>
              <a:t>Benefit statement – why should they sign up?</a:t>
            </a:r>
          </a:p>
          <a:p>
            <a:r>
              <a:rPr lang="en-US" dirty="0" smtClean="0"/>
              <a:t>Privacy concerns – especially in international campaigns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Execution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Avoid spam filter words</a:t>
            </a:r>
          </a:p>
          <a:p>
            <a:r>
              <a:rPr lang="en-US" dirty="0" smtClean="0"/>
              <a:t>HTML vs. text – benefits/drawbacks</a:t>
            </a:r>
          </a:p>
          <a:p>
            <a:r>
              <a:rPr lang="en-US" dirty="0" smtClean="0"/>
              <a:t>Unsubscribe – opt-in, opt-out</a:t>
            </a:r>
          </a:p>
          <a:p>
            <a:r>
              <a:rPr lang="en-US" dirty="0" smtClean="0"/>
              <a:t>Know your audience – what do they want to see?</a:t>
            </a:r>
          </a:p>
          <a:p>
            <a:r>
              <a:rPr lang="en-US" dirty="0" smtClean="0"/>
              <a:t>Integrate with other channels – e.g., blog, website, </a:t>
            </a:r>
            <a:r>
              <a:rPr lang="en-US" dirty="0" err="1" smtClean="0"/>
              <a:t>Facebook</a:t>
            </a:r>
            <a:r>
              <a:rPr lang="en-US" dirty="0" smtClean="0"/>
              <a:t>/Twitter, etc.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278</TotalTime>
  <Words>674</Words>
  <Application>Microsoft Macintosh PowerPoint</Application>
  <PresentationFormat>On-screen Show (4:3)</PresentationFormat>
  <Paragraphs>82</Paragraphs>
  <Slides>19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Breeze</vt:lpstr>
      <vt:lpstr>CCT356: Online Advertising and Marketing</vt:lpstr>
      <vt:lpstr>Marketing is about conversations…</vt:lpstr>
      <vt:lpstr>Email Marketing</vt:lpstr>
      <vt:lpstr>Types of email marketing</vt:lpstr>
      <vt:lpstr>Spam, spam, spam…</vt:lpstr>
      <vt:lpstr>Nine Steps</vt:lpstr>
      <vt:lpstr>Strategic Planning</vt:lpstr>
      <vt:lpstr>Defining List</vt:lpstr>
      <vt:lpstr>Execution</vt:lpstr>
      <vt:lpstr>Considerations in Sending</vt:lpstr>
      <vt:lpstr>Online Advertising</vt:lpstr>
      <vt:lpstr>Types of Ads</vt:lpstr>
      <vt:lpstr>Typical Ad Sizes</vt:lpstr>
      <vt:lpstr>Buying Ads</vt:lpstr>
      <vt:lpstr>Ad servers/networks</vt:lpstr>
      <vt:lpstr>Issues with online ads</vt:lpstr>
      <vt:lpstr>Case: Facebook Ads</vt:lpstr>
      <vt:lpstr>Common points</vt:lpstr>
      <vt:lpstr>Next week</vt:lpstr>
    </vt:vector>
  </TitlesOfParts>
  <Company>Sheridan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CCT356: Online Advertising and Marketing</dc:title>
  <dc:creator>Sheridan College</dc:creator>
  <cp:lastModifiedBy>Sheridan College</cp:lastModifiedBy>
  <cp:revision>9</cp:revision>
  <dcterms:created xsi:type="dcterms:W3CDTF">2011-01-11T21:01:05Z</dcterms:created>
  <dcterms:modified xsi:type="dcterms:W3CDTF">2011-01-11T21:02:49Z</dcterms:modified>
</cp:coreProperties>
</file>